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Bicubik" charset="1" panose="02000503020000020004"/>
      <p:regular r:id="rId12"/>
    </p:embeddedFont>
    <p:embeddedFont>
      <p:font typeface="Open Sans" charset="1" panose="00000000000000000000"/>
      <p:regular r:id="rId13"/>
    </p:embeddedFont>
    <p:embeddedFont>
      <p:font typeface="Open Sans Bold" charset="1" panose="000000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jpeg" Type="http://schemas.openxmlformats.org/officeDocument/2006/relationships/image"/><Relationship Id="rId4" Target="../media/image9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7.jpeg" Type="http://schemas.openxmlformats.org/officeDocument/2006/relationships/image"/><Relationship Id="rId11" Target="../media/image18.jpeg" Type="http://schemas.openxmlformats.org/officeDocument/2006/relationships/image"/><Relationship Id="rId12" Target="../media/image19.jpeg" Type="http://schemas.openxmlformats.org/officeDocument/2006/relationships/image"/><Relationship Id="rId2" Target="../media/image1.png" Type="http://schemas.openxmlformats.org/officeDocument/2006/relationships/image"/><Relationship Id="rId3" Target="../media/image10.jpeg" Type="http://schemas.openxmlformats.org/officeDocument/2006/relationships/image"/><Relationship Id="rId4" Target="../media/image11.jpeg" Type="http://schemas.openxmlformats.org/officeDocument/2006/relationships/image"/><Relationship Id="rId5" Target="../media/image12.jpeg" Type="http://schemas.openxmlformats.org/officeDocument/2006/relationships/image"/><Relationship Id="rId6" Target="../media/image13.jpeg" Type="http://schemas.openxmlformats.org/officeDocument/2006/relationships/image"/><Relationship Id="rId7" Target="../media/image14.jpeg" Type="http://schemas.openxmlformats.org/officeDocument/2006/relationships/image"/><Relationship Id="rId8" Target="../media/image15.jpeg" Type="http://schemas.openxmlformats.org/officeDocument/2006/relationships/image"/><Relationship Id="rId9" Target="../media/image16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0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1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B0C0C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76921" y="-3270713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618521" y="5328113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286452" y="8483013"/>
            <a:ext cx="516070" cy="516070"/>
          </a:xfrm>
          <a:custGeom>
            <a:avLst/>
            <a:gdLst/>
            <a:ahLst/>
            <a:cxnLst/>
            <a:rect r="r" b="b" t="t" l="l"/>
            <a:pathLst>
              <a:path h="516070" w="516070">
                <a:moveTo>
                  <a:pt x="0" y="0"/>
                </a:moveTo>
                <a:lnTo>
                  <a:pt x="516070" y="0"/>
                </a:lnTo>
                <a:lnTo>
                  <a:pt x="516070" y="516070"/>
                </a:lnTo>
                <a:lnTo>
                  <a:pt x="0" y="5160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485478" y="8483013"/>
            <a:ext cx="516070" cy="516070"/>
          </a:xfrm>
          <a:custGeom>
            <a:avLst/>
            <a:gdLst/>
            <a:ahLst/>
            <a:cxnLst/>
            <a:rect r="r" b="b" t="t" l="l"/>
            <a:pathLst>
              <a:path h="516070" w="516070">
                <a:moveTo>
                  <a:pt x="0" y="0"/>
                </a:moveTo>
                <a:lnTo>
                  <a:pt x="516070" y="0"/>
                </a:lnTo>
                <a:lnTo>
                  <a:pt x="516070" y="516070"/>
                </a:lnTo>
                <a:lnTo>
                  <a:pt x="0" y="51607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087425" y="8539667"/>
            <a:ext cx="402761" cy="402761"/>
          </a:xfrm>
          <a:custGeom>
            <a:avLst/>
            <a:gdLst/>
            <a:ahLst/>
            <a:cxnLst/>
            <a:rect r="r" b="b" t="t" l="l"/>
            <a:pathLst>
              <a:path h="402761" w="402761">
                <a:moveTo>
                  <a:pt x="0" y="0"/>
                </a:moveTo>
                <a:lnTo>
                  <a:pt x="402761" y="0"/>
                </a:lnTo>
                <a:lnTo>
                  <a:pt x="402761" y="402762"/>
                </a:lnTo>
                <a:lnTo>
                  <a:pt x="0" y="40276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7797814" y="8539667"/>
            <a:ext cx="402761" cy="402761"/>
          </a:xfrm>
          <a:custGeom>
            <a:avLst/>
            <a:gdLst/>
            <a:ahLst/>
            <a:cxnLst/>
            <a:rect r="r" b="b" t="t" l="l"/>
            <a:pathLst>
              <a:path h="402761" w="402761">
                <a:moveTo>
                  <a:pt x="402761" y="0"/>
                </a:moveTo>
                <a:lnTo>
                  <a:pt x="0" y="0"/>
                </a:lnTo>
                <a:lnTo>
                  <a:pt x="0" y="402762"/>
                </a:lnTo>
                <a:lnTo>
                  <a:pt x="402761" y="402762"/>
                </a:lnTo>
                <a:lnTo>
                  <a:pt x="402761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650773" y="3710393"/>
            <a:ext cx="12986455" cy="2446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305"/>
              </a:lnSpc>
            </a:pPr>
            <a:r>
              <a:rPr lang="en-US" sz="17434">
                <a:solidFill>
                  <a:srgbClr val="EF2A2A"/>
                </a:solidFill>
                <a:latin typeface="Bicubik"/>
                <a:ea typeface="Bicubik"/>
                <a:cs typeface="Bicubik"/>
                <a:sym typeface="Bicubik"/>
              </a:rPr>
              <a:t>Cadencia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69596" y="2982683"/>
            <a:ext cx="15748809" cy="518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70"/>
              </a:lnSpc>
            </a:pPr>
            <a:r>
              <a:rPr lang="en-US" sz="3000" spc="2400">
                <a:solidFill>
                  <a:srgbClr val="EF2A2A"/>
                </a:solidFill>
                <a:latin typeface="Bicubik"/>
                <a:ea typeface="Bicubik"/>
                <a:cs typeface="Bicubik"/>
                <a:sym typeface="Bicubik"/>
              </a:rPr>
              <a:t>Music genre classification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B0C0C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446902" y="-4522736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756141" y="5328113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EF2A2A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EF2A2A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436892" y="1781819"/>
            <a:ext cx="5189934" cy="5246370"/>
            <a:chOff x="0" y="0"/>
            <a:chExt cx="5956300" cy="602107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956300" cy="6021070"/>
            </a:xfrm>
            <a:custGeom>
              <a:avLst/>
              <a:gdLst/>
              <a:ahLst/>
              <a:cxnLst/>
              <a:rect r="r" b="b" t="t" l="l"/>
              <a:pathLst>
                <a:path h="6021070" w="5956300">
                  <a:moveTo>
                    <a:pt x="692150" y="6021070"/>
                  </a:moveTo>
                  <a:lnTo>
                    <a:pt x="0" y="0"/>
                  </a:lnTo>
                  <a:lnTo>
                    <a:pt x="5264150" y="0"/>
                  </a:lnTo>
                  <a:lnTo>
                    <a:pt x="5956300" y="6021070"/>
                  </a:lnTo>
                  <a:close/>
                </a:path>
              </a:pathLst>
            </a:custGeom>
            <a:blipFill>
              <a:blip r:embed="rId3"/>
              <a:stretch>
                <a:fillRect l="-25862" t="0" r="-25862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4711031" y="3084364"/>
            <a:ext cx="5189934" cy="5246370"/>
            <a:chOff x="0" y="0"/>
            <a:chExt cx="5956300" cy="602107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956300" cy="6021070"/>
            </a:xfrm>
            <a:custGeom>
              <a:avLst/>
              <a:gdLst/>
              <a:ahLst/>
              <a:cxnLst/>
              <a:rect r="r" b="b" t="t" l="l"/>
              <a:pathLst>
                <a:path h="6021070" w="5956300">
                  <a:moveTo>
                    <a:pt x="692150" y="6021070"/>
                  </a:moveTo>
                  <a:lnTo>
                    <a:pt x="0" y="0"/>
                  </a:lnTo>
                  <a:lnTo>
                    <a:pt x="5264150" y="0"/>
                  </a:lnTo>
                  <a:lnTo>
                    <a:pt x="5956300" y="6021070"/>
                  </a:lnTo>
                  <a:close/>
                </a:path>
              </a:pathLst>
            </a:custGeom>
            <a:gradFill rotWithShape="true">
              <a:gsLst>
                <a:gs pos="0">
                  <a:srgbClr val="1B0C0C">
                    <a:alpha val="1000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2700000"/>
            </a:gradFill>
            <a:ln w="12700">
              <a:solidFill>
                <a:srgbClr val="000000"/>
              </a:solidFill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4919884" y="3258811"/>
            <a:ext cx="5189934" cy="5246370"/>
            <a:chOff x="0" y="0"/>
            <a:chExt cx="5956300" cy="6021070"/>
          </a:xfrm>
        </p:grpSpPr>
        <p:sp>
          <p:nvSpPr>
            <p:cNvPr name="Freeform 15" id="15"/>
            <p:cNvSpPr/>
            <p:nvPr/>
          </p:nvSpPr>
          <p:spPr>
            <a:xfrm flipH="true" flipV="false" rot="0">
              <a:off x="0" y="0"/>
              <a:ext cx="5956300" cy="6021070"/>
            </a:xfrm>
            <a:custGeom>
              <a:avLst/>
              <a:gdLst/>
              <a:ahLst/>
              <a:cxnLst/>
              <a:rect r="r" b="b" t="t" l="l"/>
              <a:pathLst>
                <a:path h="6021070" w="5956300">
                  <a:moveTo>
                    <a:pt x="5264150" y="6021070"/>
                  </a:moveTo>
                  <a:lnTo>
                    <a:pt x="5956300" y="0"/>
                  </a:lnTo>
                  <a:lnTo>
                    <a:pt x="692150" y="0"/>
                  </a:lnTo>
                  <a:lnTo>
                    <a:pt x="0" y="6021070"/>
                  </a:lnTo>
                  <a:close/>
                </a:path>
              </a:pathLst>
            </a:custGeom>
            <a:blipFill>
              <a:blip r:embed="rId4"/>
              <a:stretch>
                <a:fillRect l="-25862" t="0" r="-25862" b="0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0798135" y="1829444"/>
            <a:ext cx="7010952" cy="574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47"/>
              </a:lnSpc>
            </a:pPr>
            <a:r>
              <a:rPr lang="en-US" sz="4140">
                <a:solidFill>
                  <a:srgbClr val="EF2A2A"/>
                </a:solidFill>
                <a:latin typeface="Bicubik"/>
                <a:ea typeface="Bicubik"/>
                <a:cs typeface="Bicubik"/>
                <a:sym typeface="Bicubik"/>
              </a:rPr>
              <a:t>ABOUT THE PROJECT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905934" y="2802264"/>
            <a:ext cx="6784548" cy="281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This project focuses on building a Music Genre Classifier using an Artificial Neural Network (ANN). The classifier is designed to identify the genre of a given music track by analyzing its audio features. Music genre classification is a vital task in the modern music industry, with applications in personalized recommendations, music library organization, and streaming platform optimization.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798135" y="5834371"/>
            <a:ext cx="6784548" cy="2111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Real-World Significance: The rapid growth of digital music platforms has created a need for efficient and accurate genre classification systems. Music genre classification has applications in streaming services, recommendation systems, and digital music libraries, making it a highly practical and impactful project.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B0C0C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539301" y="-3270713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756141" y="5328113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502268" y="3028985"/>
            <a:ext cx="19735582" cy="1188551"/>
            <a:chOff x="0" y="0"/>
            <a:chExt cx="5197849" cy="31303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197849" cy="313034"/>
            </a:xfrm>
            <a:custGeom>
              <a:avLst/>
              <a:gdLst/>
              <a:ahLst/>
              <a:cxnLst/>
              <a:rect r="r" b="b" t="t" l="l"/>
              <a:pathLst>
                <a:path h="313034" w="5197849">
                  <a:moveTo>
                    <a:pt x="0" y="0"/>
                  </a:moveTo>
                  <a:lnTo>
                    <a:pt x="5197849" y="0"/>
                  </a:lnTo>
                  <a:lnTo>
                    <a:pt x="5197849" y="313034"/>
                  </a:lnTo>
                  <a:lnTo>
                    <a:pt x="0" y="313034"/>
                  </a:lnTo>
                  <a:close/>
                </a:path>
              </a:pathLst>
            </a:custGeom>
            <a:solidFill>
              <a:srgbClr val="EF2A2A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5197849" cy="3511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EF2A2A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EF2A2A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705548" y="2366600"/>
            <a:ext cx="2803312" cy="2427542"/>
            <a:chOff x="0" y="0"/>
            <a:chExt cx="4282440" cy="37084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3"/>
              <a:stretch>
                <a:fillRect l="-7561" t="0" r="-22169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3603915" y="2409490"/>
            <a:ext cx="2869363" cy="2484739"/>
            <a:chOff x="0" y="0"/>
            <a:chExt cx="4282440" cy="37084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4"/>
              <a:stretch>
                <a:fillRect l="-14865" t="0" r="-14865" b="0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7262977" y="2409490"/>
            <a:ext cx="2803312" cy="2427542"/>
            <a:chOff x="0" y="0"/>
            <a:chExt cx="4282440" cy="37084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5"/>
              <a:stretch>
                <a:fillRect l="-1131" t="0" r="-28599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204527" y="2369775"/>
            <a:ext cx="2803312" cy="2427542"/>
            <a:chOff x="0" y="0"/>
            <a:chExt cx="4282440" cy="37084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6"/>
              <a:stretch>
                <a:fillRect l="0" t="0" r="-29974" b="0"/>
              </a:stretch>
            </a:blip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14148119" y="2369775"/>
            <a:ext cx="2803312" cy="2427542"/>
            <a:chOff x="0" y="0"/>
            <a:chExt cx="4282440" cy="37084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7"/>
              <a:stretch>
                <a:fillRect l="-39857" t="-116362" r="-11882" b="-46642"/>
              </a:stretch>
            </a:blip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-709990" y="6960841"/>
            <a:ext cx="19519985" cy="1188551"/>
            <a:chOff x="0" y="0"/>
            <a:chExt cx="5141066" cy="313034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5141066" cy="313034"/>
            </a:xfrm>
            <a:custGeom>
              <a:avLst/>
              <a:gdLst/>
              <a:ahLst/>
              <a:cxnLst/>
              <a:rect r="r" b="b" t="t" l="l"/>
              <a:pathLst>
                <a:path h="313034" w="5141066">
                  <a:moveTo>
                    <a:pt x="0" y="0"/>
                  </a:moveTo>
                  <a:lnTo>
                    <a:pt x="5141066" y="0"/>
                  </a:lnTo>
                  <a:lnTo>
                    <a:pt x="5141066" y="313034"/>
                  </a:lnTo>
                  <a:lnTo>
                    <a:pt x="0" y="313034"/>
                  </a:lnTo>
                  <a:close/>
                </a:path>
              </a:pathLst>
            </a:custGeom>
            <a:solidFill>
              <a:srgbClr val="EF2A2A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5141066" cy="3511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160999" y="6341346"/>
            <a:ext cx="2803312" cy="2427542"/>
            <a:chOff x="0" y="0"/>
            <a:chExt cx="4282440" cy="37084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8"/>
              <a:stretch>
                <a:fillRect l="0" t="0" r="-29974" b="0"/>
              </a:stretch>
            </a:blip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4628179" y="6341346"/>
            <a:ext cx="2869363" cy="2484739"/>
            <a:chOff x="0" y="0"/>
            <a:chExt cx="4282440" cy="37084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9"/>
              <a:stretch>
                <a:fillRect l="-14987" t="0" r="-14987" b="0"/>
              </a:stretch>
            </a:blip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8287241" y="6341346"/>
            <a:ext cx="2803312" cy="2427542"/>
            <a:chOff x="0" y="0"/>
            <a:chExt cx="4282440" cy="37084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10"/>
              <a:stretch>
                <a:fillRect l="-14987" t="0" r="-14987" b="0"/>
              </a:stretch>
            </a:blipFill>
          </p:spPr>
        </p:sp>
      </p:grpSp>
      <p:grpSp>
        <p:nvGrpSpPr>
          <p:cNvPr name="Group 32" id="32"/>
          <p:cNvGrpSpPr/>
          <p:nvPr/>
        </p:nvGrpSpPr>
        <p:grpSpPr>
          <a:xfrm rot="0">
            <a:off x="11852553" y="6301632"/>
            <a:ext cx="2803312" cy="2427542"/>
            <a:chOff x="0" y="0"/>
            <a:chExt cx="4282440" cy="37084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11"/>
              <a:stretch>
                <a:fillRect l="-14987" t="0" r="-14987" b="0"/>
              </a:stretch>
            </a:blipFill>
          </p:spPr>
        </p:sp>
      </p:grpSp>
      <p:grpSp>
        <p:nvGrpSpPr>
          <p:cNvPr name="Group 34" id="34"/>
          <p:cNvGrpSpPr/>
          <p:nvPr/>
        </p:nvGrpSpPr>
        <p:grpSpPr>
          <a:xfrm rot="0">
            <a:off x="15172383" y="6301632"/>
            <a:ext cx="2803312" cy="2427542"/>
            <a:chOff x="0" y="0"/>
            <a:chExt cx="4282440" cy="37084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12"/>
              <a:stretch>
                <a:fillRect l="-14987" t="0" r="-14987" b="0"/>
              </a:stretch>
            </a:blipFill>
          </p:spPr>
        </p:sp>
      </p:grpSp>
      <p:sp>
        <p:nvSpPr>
          <p:cNvPr name="TextBox 36" id="36"/>
          <p:cNvSpPr txBox="true"/>
          <p:nvPr/>
        </p:nvSpPr>
        <p:spPr>
          <a:xfrm rot="0">
            <a:off x="204527" y="5174993"/>
            <a:ext cx="273552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EF2A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BLUES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3670837" y="5174993"/>
            <a:ext cx="273552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EF2A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CLASSICAL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7379095" y="5175067"/>
            <a:ext cx="273552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EF2A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COUNTRY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0896081" y="5175142"/>
            <a:ext cx="273552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EF2A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DISCO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5787173" y="871670"/>
            <a:ext cx="7556873" cy="574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7"/>
              </a:lnSpc>
            </a:pPr>
            <a:r>
              <a:rPr lang="en-US" sz="4140">
                <a:solidFill>
                  <a:srgbClr val="EF2A2A"/>
                </a:solidFill>
                <a:latin typeface="Bicubik"/>
                <a:ea typeface="Bicubik"/>
                <a:cs typeface="Bicubik"/>
                <a:sym typeface="Bicubik"/>
              </a:rPr>
              <a:t>ten genres 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4365026" y="5174993"/>
            <a:ext cx="273552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EF2A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HIP-HOP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228790" y="9106849"/>
            <a:ext cx="273552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EF2A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JAZZ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4695100" y="9106849"/>
            <a:ext cx="273552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EF2A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METAL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8403359" y="9106923"/>
            <a:ext cx="273552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EF2A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POP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1920344" y="9106998"/>
            <a:ext cx="273552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EF2A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REGGAE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5389289" y="9106849"/>
            <a:ext cx="273552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EF2A2A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ROCK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B0C0C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756141" y="5328113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539301" y="-3270713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468021" y="1521849"/>
            <a:ext cx="7519178" cy="10623996"/>
            <a:chOff x="0" y="0"/>
            <a:chExt cx="4462780" cy="630555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62780" cy="6305550"/>
            </a:xfrm>
            <a:custGeom>
              <a:avLst/>
              <a:gdLst/>
              <a:ahLst/>
              <a:cxnLst/>
              <a:rect r="r" b="b" t="t" l="l"/>
              <a:pathLst>
                <a:path h="6305550" w="4462780">
                  <a:moveTo>
                    <a:pt x="0" y="0"/>
                  </a:moveTo>
                  <a:lnTo>
                    <a:pt x="4462780" y="594360"/>
                  </a:lnTo>
                  <a:lnTo>
                    <a:pt x="3385820" y="6305550"/>
                  </a:lnTo>
                  <a:lnTo>
                    <a:pt x="1062990" y="5552440"/>
                  </a:lnTo>
                  <a:lnTo>
                    <a:pt x="1076960" y="4930140"/>
                  </a:lnTo>
                  <a:lnTo>
                    <a:pt x="198120" y="4716780"/>
                  </a:lnTo>
                  <a:close/>
                </a:path>
              </a:pathLst>
            </a:custGeom>
            <a:solidFill>
              <a:srgbClr val="EF2A2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EF2A2A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EF2A2A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651159" y="1780608"/>
            <a:ext cx="7006261" cy="9899285"/>
            <a:chOff x="0" y="0"/>
            <a:chExt cx="4462780" cy="630555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462780" cy="6305550"/>
            </a:xfrm>
            <a:custGeom>
              <a:avLst/>
              <a:gdLst/>
              <a:ahLst/>
              <a:cxnLst/>
              <a:rect r="r" b="b" t="t" l="l"/>
              <a:pathLst>
                <a:path h="6305550" w="4462780">
                  <a:moveTo>
                    <a:pt x="0" y="0"/>
                  </a:moveTo>
                  <a:lnTo>
                    <a:pt x="4462780" y="594360"/>
                  </a:lnTo>
                  <a:lnTo>
                    <a:pt x="3385820" y="6305550"/>
                  </a:lnTo>
                  <a:lnTo>
                    <a:pt x="1062990" y="5552440"/>
                  </a:lnTo>
                  <a:lnTo>
                    <a:pt x="1076960" y="4930140"/>
                  </a:lnTo>
                  <a:lnTo>
                    <a:pt x="198120" y="4716780"/>
                  </a:lnTo>
                  <a:close/>
                </a:path>
              </a:pathLst>
            </a:custGeom>
            <a:blipFill>
              <a:blip r:embed="rId3"/>
              <a:stretch>
                <a:fillRect l="-18118" t="-39560" r="-13258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964618" y="4489857"/>
            <a:ext cx="260019" cy="260019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2A2A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2253776" y="3056836"/>
            <a:ext cx="4837350" cy="574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47"/>
              </a:lnSpc>
            </a:pPr>
            <a:r>
              <a:rPr lang="en-US" sz="4140">
                <a:solidFill>
                  <a:srgbClr val="EF2A2A"/>
                </a:solidFill>
                <a:latin typeface="Bicubik"/>
                <a:ea typeface="Bicubik"/>
                <a:cs typeface="Bicubik"/>
                <a:sym typeface="Bicubik"/>
              </a:rPr>
              <a:t>important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609518" y="4425722"/>
            <a:ext cx="4640590" cy="340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20"/>
              </a:lnSpc>
              <a:spcBef>
                <a:spcPct val="0"/>
              </a:spcBef>
            </a:pPr>
            <a:r>
              <a:rPr lang="en-US" sz="1943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Model :  ANN (Multilayer Perceptron)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609518" y="5208514"/>
            <a:ext cx="4655989" cy="340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20"/>
              </a:lnSpc>
              <a:spcBef>
                <a:spcPct val="0"/>
              </a:spcBef>
            </a:pPr>
            <a:r>
              <a:rPr lang="en-US" sz="1943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Activation Function : ReLU and Softmax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649843" y="6096401"/>
            <a:ext cx="4625190" cy="340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20"/>
              </a:lnSpc>
              <a:spcBef>
                <a:spcPct val="0"/>
              </a:spcBef>
            </a:pPr>
            <a:r>
              <a:rPr lang="en-US" sz="1943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Optimiser : Adam, sgd, rmsprop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649843" y="6908870"/>
            <a:ext cx="4936410" cy="340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20"/>
              </a:lnSpc>
              <a:spcBef>
                <a:spcPct val="0"/>
              </a:spcBef>
            </a:pPr>
            <a:r>
              <a:rPr lang="en-US" sz="1943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Features : Through Librosa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993757" y="5302393"/>
            <a:ext cx="260019" cy="260019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2A2A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993757" y="6144026"/>
            <a:ext cx="260019" cy="260019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2A2A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993757" y="6956495"/>
            <a:ext cx="260019" cy="260019"/>
            <a:chOff x="0" y="0"/>
            <a:chExt cx="812800" cy="812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2A2A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B0C0C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756141" y="5328113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539301" y="-3270713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169383" y="1516918"/>
            <a:ext cx="8854134" cy="8779607"/>
            <a:chOff x="0" y="0"/>
            <a:chExt cx="6186170" cy="61341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86170" cy="6134100"/>
            </a:xfrm>
            <a:custGeom>
              <a:avLst/>
              <a:gdLst/>
              <a:ahLst/>
              <a:cxnLst/>
              <a:rect r="r" b="b" t="t" l="l"/>
              <a:pathLst>
                <a:path h="6134100" w="6186170">
                  <a:moveTo>
                    <a:pt x="0" y="1129030"/>
                  </a:moveTo>
                  <a:lnTo>
                    <a:pt x="6078220" y="0"/>
                  </a:lnTo>
                  <a:lnTo>
                    <a:pt x="6186170" y="3980180"/>
                  </a:lnTo>
                  <a:lnTo>
                    <a:pt x="5204460" y="4853940"/>
                  </a:lnTo>
                  <a:lnTo>
                    <a:pt x="5472430" y="6134100"/>
                  </a:lnTo>
                  <a:lnTo>
                    <a:pt x="67310" y="6134100"/>
                  </a:lnTo>
                  <a:lnTo>
                    <a:pt x="671830" y="2138680"/>
                  </a:lnTo>
                  <a:lnTo>
                    <a:pt x="175260" y="2178050"/>
                  </a:lnTo>
                  <a:close/>
                </a:path>
              </a:pathLst>
            </a:custGeom>
            <a:solidFill>
              <a:srgbClr val="EF2A2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EF2A2A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EF2A2A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8287999" y="1863202"/>
            <a:ext cx="8495304" cy="8423798"/>
            <a:chOff x="0" y="0"/>
            <a:chExt cx="6186170" cy="61341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186170" cy="6134100"/>
            </a:xfrm>
            <a:custGeom>
              <a:avLst/>
              <a:gdLst/>
              <a:ahLst/>
              <a:cxnLst/>
              <a:rect r="r" b="b" t="t" l="l"/>
              <a:pathLst>
                <a:path h="6134100" w="6186170">
                  <a:moveTo>
                    <a:pt x="0" y="1129030"/>
                  </a:moveTo>
                  <a:lnTo>
                    <a:pt x="6078220" y="0"/>
                  </a:lnTo>
                  <a:lnTo>
                    <a:pt x="6186170" y="3980180"/>
                  </a:lnTo>
                  <a:lnTo>
                    <a:pt x="5204460" y="4853940"/>
                  </a:lnTo>
                  <a:lnTo>
                    <a:pt x="5472430" y="6134100"/>
                  </a:lnTo>
                  <a:lnTo>
                    <a:pt x="67310" y="6134100"/>
                  </a:lnTo>
                  <a:lnTo>
                    <a:pt x="671830" y="2138680"/>
                  </a:lnTo>
                  <a:lnTo>
                    <a:pt x="175260" y="2178050"/>
                  </a:lnTo>
                  <a:close/>
                </a:path>
              </a:pathLst>
            </a:custGeom>
            <a:blipFill>
              <a:blip r:embed="rId3"/>
              <a:stretch>
                <a:fillRect l="-36581" t="0" r="-13091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2346339" y="2062198"/>
            <a:ext cx="4388904" cy="663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17"/>
              </a:lnSpc>
            </a:pPr>
            <a:r>
              <a:rPr lang="en-US" sz="4140">
                <a:solidFill>
                  <a:srgbClr val="EF2A2A"/>
                </a:solidFill>
                <a:latin typeface="Bicubik"/>
                <a:ea typeface="Bicubik"/>
                <a:cs typeface="Bicubik"/>
                <a:sym typeface="Bicubik"/>
              </a:rPr>
              <a:t>Evaluation 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942777" y="3535596"/>
            <a:ext cx="807124" cy="807124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F2A2A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2070274" y="3734340"/>
            <a:ext cx="552131" cy="3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153625" y="3629626"/>
            <a:ext cx="3645580" cy="10191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Precision: 0.9368</a:t>
            </a:r>
          </a:p>
          <a:p>
            <a:pPr algn="l">
              <a:lnSpc>
                <a:spcPts val="4199"/>
              </a:lnSpc>
              <a:spcBef>
                <a:spcPct val="0"/>
              </a:spcBef>
            </a:pPr>
          </a:p>
        </p:txBody>
      </p:sp>
      <p:grpSp>
        <p:nvGrpSpPr>
          <p:cNvPr name="Group 20" id="20"/>
          <p:cNvGrpSpPr/>
          <p:nvPr/>
        </p:nvGrpSpPr>
        <p:grpSpPr>
          <a:xfrm rot="0">
            <a:off x="1942777" y="5328113"/>
            <a:ext cx="807124" cy="807124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F2A2A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2070274" y="5526857"/>
            <a:ext cx="552131" cy="371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153625" y="5445925"/>
            <a:ext cx="364558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Recall: 0.9362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942777" y="6944862"/>
            <a:ext cx="807124" cy="807124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F2A2A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2070274" y="7143606"/>
            <a:ext cx="552131" cy="371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b="true" sz="2212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153625" y="6529357"/>
            <a:ext cx="3645580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F1 Score: 0.94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B0C0C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76921" y="-3270713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618521" y="5328113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270074" y="3568581"/>
            <a:ext cx="13747851" cy="1750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119"/>
              </a:lnSpc>
            </a:pPr>
            <a:r>
              <a:rPr lang="en-US" sz="12494">
                <a:solidFill>
                  <a:srgbClr val="EF2A2A"/>
                </a:solidFill>
                <a:latin typeface="Bicubik"/>
                <a:ea typeface="Bicubik"/>
                <a:cs typeface="Bicubik"/>
                <a:sym typeface="Bicubik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DAGXEoYlhnk</dc:identifier>
  <dcterms:modified xsi:type="dcterms:W3CDTF">2011-08-01T06:04:30Z</dcterms:modified>
  <cp:revision>1</cp:revision>
  <dc:title>Cadencia</dc:title>
</cp:coreProperties>
</file>

<file path=docProps/thumbnail.jpeg>
</file>